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257" r:id="rId4"/>
    <p:sldId id="258" r:id="rId5"/>
    <p:sldId id="259" r:id="rId6"/>
    <p:sldId id="260" r:id="rId7"/>
    <p:sldId id="272" r:id="rId8"/>
    <p:sldId id="273" r:id="rId9"/>
    <p:sldId id="274" r:id="rId10"/>
    <p:sldId id="271" r:id="rId11"/>
    <p:sldId id="275" r:id="rId12"/>
    <p:sldId id="265" r:id="rId13"/>
    <p:sldId id="268" r:id="rId14"/>
    <p:sldId id="269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5" autoAdjust="0"/>
    <p:restoredTop sz="78111" autoAdjust="0"/>
  </p:normalViewPr>
  <p:slideViewPr>
    <p:cSldViewPr snapToGrid="0">
      <p:cViewPr varScale="1">
        <p:scale>
          <a:sx n="54" d="100"/>
          <a:sy n="54" d="100"/>
        </p:scale>
        <p:origin x="6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108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52FBA-C371-4E18-B72F-80F96825A155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52CF7-5241-473F-9FD1-197586E949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23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for our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253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didn’t get into because of scope creep, was WHY all these findings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603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Difficulties: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collection issues re: using Google Maps API for gun store locations &amp; Suicide Locations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Suicides are recorded in US Census/CDC data by *county only, not specific location and do not include latitude &amp; longitude.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51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58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Determine suicide rates for different demographic groups in the US and what percentage of the suicides are by gun. Then compare the suicides to proximity to a gun dealer.  (you’ll find more suicides where you’ll find more gun retailers) additional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Talk about the Suicide Belt &amp; the proximity of poverty to increased suicide rate (Suicide Belt on next slide.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What are the suicide rates for different demographic groups in select US counties (separated by men and women)?</a:t>
            </a:r>
          </a:p>
          <a:p>
            <a:pPr marL="0" indent="0">
              <a:buNone/>
            </a:pPr>
            <a:r>
              <a:rPr lang="en-US" dirty="0"/>
              <a:t>	Of those suicides found, what percentage are committed using guns?</a:t>
            </a:r>
          </a:p>
          <a:p>
            <a:pPr marL="0" indent="0">
              <a:buNone/>
            </a:pPr>
            <a:r>
              <a:rPr lang="en-US" dirty="0"/>
              <a:t>	Finally, in those counties, are there an abundance of gun dealers?	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749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*Note: Google does not include guns shops as a searchable field for the Google Map API.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196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Problems in data gathering: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Converting county/city names into numerical data (longitude &amp; latitude) for use with Google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Correcting errors from sloppy data (i.e., typos in data create search errors)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Limiting the scope of the investigation– scope creep was real in this project.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44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JUPYTER NOTEBOOKS NOW &amp; Discus how we divvied up info gathering responsibilities &amp; how we got what we got.</a:t>
            </a:r>
          </a:p>
          <a:p>
            <a:pPr marL="0" indent="0">
              <a:buFont typeface="+mj-lt"/>
              <a:buNone/>
            </a:pP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 the steps you took to analyze the data and answer each question you asked in your proposal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 and discuss interesting figures developed during analysis, ideally with the help of Jupyter Notebook</a:t>
            </a:r>
          </a:p>
          <a:p>
            <a:pPr marL="514350" indent="-514350"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0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 looked at poverty in states,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84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to get animated years &amp; images. It’s magic.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426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CHRIS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Wisqars is the CDC’s data acquisition website where you can request specific data by disease or injury and narrow down by state or county.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493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KYRIAKI</a:t>
            </a:r>
          </a:p>
          <a:p>
            <a:endParaRPr lang="en-US" dirty="0"/>
          </a:p>
          <a:p>
            <a:r>
              <a:rPr lang="en-US" dirty="0"/>
              <a:t>This map shows: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Population– auto generated from Tableau</a:t>
            </a:r>
            <a:r>
              <a:rPr lang="en-US"/>
              <a:t>, 2018</a:t>
            </a:r>
            <a:r>
              <a:rPr lang="en-US" dirty="0"/>
              <a:t>.  Darker purple – more population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# of Gun Stores – Circles in middle of each state. The larger the circle, the more gun stores.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Suicide Rate– from the CDC. Rate is per 100,000 people. Rate is expressed by fill in the circles with darker being a higher suicide rate.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34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4552E-A36F-432B-A315-89C72F2F6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194" y="478303"/>
            <a:ext cx="8642668" cy="2756575"/>
          </a:xfrm>
        </p:spPr>
        <p:txBody>
          <a:bodyPr>
            <a:normAutofit/>
          </a:bodyPr>
          <a:lstStyle/>
          <a:p>
            <a:r>
              <a:rPr lang="en-US" sz="5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 the Trends in the Suicide Rate of Demographic Groups 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CB945-EDE7-4F46-AC8F-F1F4A8EF2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994" y="3910125"/>
            <a:ext cx="6400800" cy="2388433"/>
          </a:xfrm>
        </p:spPr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Christopher Kalfas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 Bowen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Jason Chicatelli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Kyriaki Karalis</a:t>
            </a:r>
          </a:p>
        </p:txBody>
      </p:sp>
    </p:spTree>
    <p:extLst>
      <p:ext uri="{BB962C8B-B14F-4D97-AF65-F5344CB8AC3E}">
        <p14:creationId xmlns:p14="http://schemas.microsoft.com/office/powerpoint/2010/main" val="423683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304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03C3-5FD9-C646-B6BE-9E14F8F2D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12" y="423332"/>
            <a:ext cx="8534400" cy="150706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clouds from NYT API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CEADF5-260D-6F49-89B5-8C2190DCFF4E}"/>
              </a:ext>
            </a:extLst>
          </p:cNvPr>
          <p:cNvSpPr txBox="1"/>
          <p:nvPr/>
        </p:nvSpPr>
        <p:spPr>
          <a:xfrm>
            <a:off x="7239000" y="1930399"/>
            <a:ext cx="2946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C09C4-A088-0F4B-8335-0F503BE59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837" y="-1"/>
            <a:ext cx="6870652" cy="6858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C5A0BF-FEB1-AB46-BDF3-9DFFD6E59D21}"/>
              </a:ext>
            </a:extLst>
          </p:cNvPr>
          <p:cNvSpPr txBox="1"/>
          <p:nvPr/>
        </p:nvSpPr>
        <p:spPr>
          <a:xfrm>
            <a:off x="4421762" y="3819606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2008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B927D-4E47-7B49-8FBB-D6FCA7533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325" y="134687"/>
            <a:ext cx="6735718" cy="6723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BA486-BC53-9E4B-9FF1-2EE4C88E461E}"/>
              </a:ext>
            </a:extLst>
          </p:cNvPr>
          <p:cNvSpPr txBox="1"/>
          <p:nvPr/>
        </p:nvSpPr>
        <p:spPr>
          <a:xfrm>
            <a:off x="3567956" y="3194441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928616-349A-1545-892C-FDA9827AE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47" y="0"/>
            <a:ext cx="6870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7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BA0-1F2D-4585-95CA-7548A1A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46" y="290015"/>
            <a:ext cx="8534400" cy="651681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Trends In Suicide – CDC Wisqars Data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8E06-7263-4A10-8287-0109E60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46" y="1241946"/>
            <a:ext cx="8534400" cy="6516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EE687-0CE9-45A1-A30E-F2C88834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308" y="1045192"/>
            <a:ext cx="7313384" cy="581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7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FF0B22-28BF-CB42-AC66-C09F0F8F81B0}"/>
              </a:ext>
            </a:extLst>
          </p:cNvPr>
          <p:cNvSpPr/>
          <p:nvPr/>
        </p:nvSpPr>
        <p:spPr>
          <a:xfrm>
            <a:off x="283699" y="5138839"/>
            <a:ext cx="74717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Suicide Rates, Gun Stores &amp; Population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25743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71F91B-5B6C-8646-B6CA-8AB42E62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0"/>
            <a:ext cx="4929187" cy="1981200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3BB612-4F22-D049-AEC0-AE7D421E5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1041400"/>
            <a:ext cx="8535988" cy="4953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Suicide by gun does seem more common in places where guns are more abundantly available, even when accounting for population.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Suicide rate seems to go up when poverty rate goes up, but not for everyone.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Suicides among white males is disproportionately higher than in any other demographic.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Suicide among black &amp; brown people is extremely low.</a:t>
            </a:r>
          </a:p>
        </p:txBody>
      </p:sp>
    </p:spTree>
    <p:extLst>
      <p:ext uri="{BB962C8B-B14F-4D97-AF65-F5344CB8AC3E}">
        <p14:creationId xmlns:p14="http://schemas.microsoft.com/office/powerpoint/2010/main" val="879992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7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BA0-1F2D-4585-95CA-7548A1A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46" y="1452555"/>
            <a:ext cx="8534400" cy="651681"/>
          </a:xfrm>
        </p:spPr>
        <p:txBody>
          <a:bodyPr>
            <a:noAutofit/>
          </a:bodyPr>
          <a:lstStyle/>
          <a:p>
            <a:r>
              <a:rPr lang="en-US" sz="4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 &amp; Additional Questions</a:t>
            </a:r>
            <a:br>
              <a:rPr lang="en-US" sz="4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…or, The Post Mortem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8E06-7263-4A10-8287-0109E60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46" y="2117077"/>
            <a:ext cx="8534400" cy="418524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areas for exploration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access to mental health services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social stigmas regarding discussion about suicide</a:t>
            </a:r>
          </a:p>
        </p:txBody>
      </p:sp>
    </p:spTree>
    <p:extLst>
      <p:ext uri="{BB962C8B-B14F-4D97-AF65-F5344CB8AC3E}">
        <p14:creationId xmlns:p14="http://schemas.microsoft.com/office/powerpoint/2010/main" val="3062241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BA0-1F2D-4585-95CA-7548A1A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45" y="290014"/>
            <a:ext cx="9503737" cy="2467253"/>
          </a:xfrm>
          <a:noFill/>
        </p:spPr>
        <p:txBody>
          <a:bodyPr>
            <a:normAutofit/>
          </a:bodyPr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the Trends in the Suicide Rate of Demographic Groups in the United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8E06-7263-4A10-8287-0109E60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46" y="1241946"/>
            <a:ext cx="8534400" cy="47241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3633785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D2B2-EF8D-FB46-8BF5-75C26C64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228600"/>
            <a:ext cx="10058400" cy="2743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we aim to show the correlation of poverty &amp; access to guns, to suicide rates throughout 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1596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BA0-1F2D-4585-95CA-7548A1A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46" y="290015"/>
            <a:ext cx="8534400" cy="651681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Motivations, Questions and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8E06-7263-4A10-8287-0109E60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46" y="1241946"/>
            <a:ext cx="8534400" cy="47241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poverty a factor?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does state poverty rate relate to the suicide rate of that state?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various demographics a factor in suicide rate?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to gun dealers.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Suicide rates, especially among white males, compared to number of gun stores.</a:t>
            </a:r>
          </a:p>
        </p:txBody>
      </p:sp>
    </p:spTree>
    <p:extLst>
      <p:ext uri="{BB962C8B-B14F-4D97-AF65-F5344CB8AC3E}">
        <p14:creationId xmlns:p14="http://schemas.microsoft.com/office/powerpoint/2010/main" val="162843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BA0-1F2D-4585-95CA-7548A1A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46" y="290015"/>
            <a:ext cx="8534400" cy="651681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8E06-7263-4A10-8287-0109E60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874" y="1066926"/>
            <a:ext cx="8534400" cy="47241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was obtained from the following sources: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Bureau of Alcohol, Tobacco, and Firearms (atf.gov)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Centers for Disease Control and Prevention (cdc.gov)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Wikipedia for location based information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for mapping information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46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7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BA0-1F2D-4585-95CA-7548A1A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66" y="290015"/>
            <a:ext cx="8534400" cy="651681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Issues in Data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8E06-7263-4A10-8287-0109E60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866" y="1509233"/>
            <a:ext cx="8534400" cy="4754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Exploration and cleanup process 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cleanup issues:</a:t>
            </a:r>
          </a:p>
          <a:p>
            <a:pPr lvl="1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Converting county/city information into numerical data</a:t>
            </a:r>
          </a:p>
          <a:p>
            <a:pPr lvl="1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Correcting errors </a:t>
            </a:r>
          </a:p>
          <a:p>
            <a:pPr lvl="1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Limiting Scope Creep</a:t>
            </a:r>
          </a:p>
          <a:p>
            <a:pPr marL="457200" lvl="1" indent="0">
              <a:buNone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307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BA0-1F2D-4585-95CA-7548A1A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46" y="290015"/>
            <a:ext cx="8534400" cy="651681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Cleaning, Analyzing &amp;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8E06-7263-4A10-8287-0109E60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46" y="2560321"/>
            <a:ext cx="8534400" cy="1056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 Notebooks</a:t>
            </a:r>
          </a:p>
        </p:txBody>
      </p:sp>
    </p:spTree>
    <p:extLst>
      <p:ext uri="{BB962C8B-B14F-4D97-AF65-F5344CB8AC3E}">
        <p14:creationId xmlns:p14="http://schemas.microsoft.com/office/powerpoint/2010/main" val="48463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B5BED4-EAB6-894A-BBF4-E3526070ABC3}"/>
              </a:ext>
            </a:extLst>
          </p:cNvPr>
          <p:cNvSpPr txBox="1"/>
          <p:nvPr/>
        </p:nvSpPr>
        <p:spPr>
          <a:xfrm>
            <a:off x="295418" y="717454"/>
            <a:ext cx="524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Gun Deaths: Suicide vs. Homicide</a:t>
            </a:r>
          </a:p>
        </p:txBody>
      </p:sp>
    </p:spTree>
    <p:extLst>
      <p:ext uri="{BB962C8B-B14F-4D97-AF65-F5344CB8AC3E}">
        <p14:creationId xmlns:p14="http://schemas.microsoft.com/office/powerpoint/2010/main" val="305039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76880B-8BDA-4B47-8E6A-DBC4EAD6EA61}"/>
              </a:ext>
            </a:extLst>
          </p:cNvPr>
          <p:cNvSpPr txBox="1"/>
          <p:nvPr/>
        </p:nvSpPr>
        <p:spPr>
          <a:xfrm>
            <a:off x="1574800" y="1676400"/>
            <a:ext cx="6409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Gun Deaths by Race: Suicide vs. Homicide</a:t>
            </a:r>
          </a:p>
        </p:txBody>
      </p:sp>
    </p:spTree>
    <p:extLst>
      <p:ext uri="{BB962C8B-B14F-4D97-AF65-F5344CB8AC3E}">
        <p14:creationId xmlns:p14="http://schemas.microsoft.com/office/powerpoint/2010/main" val="113485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4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52CECB-E7C7-B04C-8915-9C28EFA34222}"/>
              </a:ext>
            </a:extLst>
          </p:cNvPr>
          <p:cNvSpPr txBox="1"/>
          <p:nvPr/>
        </p:nvSpPr>
        <p:spPr>
          <a:xfrm>
            <a:off x="2286000" y="1244600"/>
            <a:ext cx="35789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Gun &amp; Suicide Total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26161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4311</TotalTime>
  <Words>726</Words>
  <Application>Microsoft Office PowerPoint</Application>
  <PresentationFormat>Widescreen</PresentationFormat>
  <Paragraphs>97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Courier New</vt:lpstr>
      <vt:lpstr>Times New Roman</vt:lpstr>
      <vt:lpstr>Wingdings 3</vt:lpstr>
      <vt:lpstr>Slice</vt:lpstr>
      <vt:lpstr>Exploring the Trends in the Suicide Rate of Demographic Groups in the United States</vt:lpstr>
      <vt:lpstr>In this project, we aim to show the correlation of poverty &amp; access to guns, to suicide rates throughout  the US.</vt:lpstr>
      <vt:lpstr>Motivations, Questions and Assumptions</vt:lpstr>
      <vt:lpstr>Data Cleanup &amp; Exploration</vt:lpstr>
      <vt:lpstr>Issues in Data Gathering</vt:lpstr>
      <vt:lpstr>Data Cleaning, Analyzing &amp; Presentation</vt:lpstr>
      <vt:lpstr>PowerPoint Presentation</vt:lpstr>
      <vt:lpstr>PowerPoint Presentation</vt:lpstr>
      <vt:lpstr>PowerPoint Presentation</vt:lpstr>
      <vt:lpstr>PowerPoint Presentation</vt:lpstr>
      <vt:lpstr>Word clouds from NYT API</vt:lpstr>
      <vt:lpstr>Trends In Suicide – CDC Wisqars Data Map</vt:lpstr>
      <vt:lpstr>PowerPoint Presentation</vt:lpstr>
      <vt:lpstr>findings</vt:lpstr>
      <vt:lpstr>Difficulties &amp; Additional Questions …or, The Post Mortem Slide</vt:lpstr>
      <vt:lpstr>Exploring the Trends in the Suicide Rate of Demographic Groups in the United States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bowen</dc:creator>
  <cp:lastModifiedBy>daniel bowen</cp:lastModifiedBy>
  <cp:revision>44</cp:revision>
  <dcterms:created xsi:type="dcterms:W3CDTF">2018-11-28T23:49:11Z</dcterms:created>
  <dcterms:modified xsi:type="dcterms:W3CDTF">2018-12-03T21:43:05Z</dcterms:modified>
</cp:coreProperties>
</file>